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55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5E87CD-5615-4728-A866-3A7C31D8C04A}"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2183069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E87CD-5615-4728-A866-3A7C31D8C04A}"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301973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E87CD-5615-4728-A866-3A7C31D8C04A}"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1251117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E87CD-5615-4728-A866-3A7C31D8C04A}"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3261294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5E87CD-5615-4728-A866-3A7C31D8C04A}" type="datetimeFigureOut">
              <a:rPr lang="en-US" smtClean="0"/>
              <a:t>4/4/2017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2352463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5E87CD-5615-4728-A866-3A7C31D8C04A}"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3586979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5E87CD-5615-4728-A866-3A7C31D8C04A}" type="datetimeFigureOut">
              <a:rPr lang="en-US" smtClean="0"/>
              <a:t>4/4/2017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141842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5E87CD-5615-4728-A866-3A7C31D8C04A}" type="datetimeFigureOut">
              <a:rPr lang="en-US" smtClean="0"/>
              <a:t>4/4/2017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3317735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5E87CD-5615-4728-A866-3A7C31D8C04A}" type="datetimeFigureOut">
              <a:rPr lang="en-US" smtClean="0"/>
              <a:t>4/4/2017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1233690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E87CD-5615-4728-A866-3A7C31D8C04A}"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342261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5E87CD-5615-4728-A866-3A7C31D8C04A}" type="datetimeFigureOut">
              <a:rPr lang="en-US" smtClean="0"/>
              <a:t>4/4/2017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AB9E98-B2E6-4DF2-8AA6-7AD3DC19F9B6}" type="slidenum">
              <a:rPr lang="en-US" smtClean="0"/>
              <a:t>‹#›</a:t>
            </a:fld>
            <a:endParaRPr lang="en-US"/>
          </a:p>
        </p:txBody>
      </p:sp>
    </p:spTree>
    <p:extLst>
      <p:ext uri="{BB962C8B-B14F-4D97-AF65-F5344CB8AC3E}">
        <p14:creationId xmlns:p14="http://schemas.microsoft.com/office/powerpoint/2010/main" val="4176829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5E87CD-5615-4728-A866-3A7C31D8C04A}" type="datetimeFigureOut">
              <a:rPr lang="en-US" smtClean="0"/>
              <a:t>4/4/2017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B9E98-B2E6-4DF2-8AA6-7AD3DC19F9B6}" type="slidenum">
              <a:rPr lang="en-US" smtClean="0"/>
              <a:t>‹#›</a:t>
            </a:fld>
            <a:endParaRPr lang="en-US"/>
          </a:p>
        </p:txBody>
      </p:sp>
    </p:spTree>
    <p:extLst>
      <p:ext uri="{BB962C8B-B14F-4D97-AF65-F5344CB8AC3E}">
        <p14:creationId xmlns:p14="http://schemas.microsoft.com/office/powerpoint/2010/main" val="2408090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1" y="905933"/>
            <a:ext cx="10018485" cy="3908762"/>
          </a:xfrm>
          <a:prstGeom prst="rect">
            <a:avLst/>
          </a:prstGeom>
          <a:noFill/>
        </p:spPr>
        <p:txBody>
          <a:bodyPr wrap="square" rtlCol="0">
            <a:spAutoFit/>
          </a:bodyPr>
          <a:lstStyle/>
          <a:p>
            <a:r>
              <a:rPr lang="en-US" sz="3200" i="1" dirty="0" smtClean="0"/>
              <a:t>Charge from Provost </a:t>
            </a:r>
            <a:endParaRPr lang="en-US" sz="3200" dirty="0"/>
          </a:p>
          <a:p>
            <a:endParaRPr lang="en-US" dirty="0" smtClean="0"/>
          </a:p>
          <a:p>
            <a:r>
              <a:rPr lang="en-US" dirty="0" smtClean="0"/>
              <a:t>The </a:t>
            </a:r>
            <a:r>
              <a:rPr lang="en-US" dirty="0"/>
              <a:t>UMKC General Education Program 2.0 Task Force is charged with the review and re-design of the University’s General Education Program in order to meet existing requirements of the Higher Learning Commission and new requirements outlined in Missouri House Bill 2651: Higher Education Core Curriculum Transfer Act. It must achieve this while continuing to provide UMKC students with a high-quality, highly engaging educational experience that inspires their curiosity, and challenges their intellectual capacities with curricular breadth, depth, and interdisciplinary study that reflects the mission of the university. The core and emphasis of the program will be a clearly articulated focus on the skills, knowledge and values that UMKC students should demonstrate at the conclusion of their studies to demonstrate competence as individual citizens, professionals, and community leaders. At the end of the re-design process, all faculty will agree to support, to implement, and to continually refine the program which is developed, from a student-centric and data-driven perspective. </a:t>
            </a:r>
            <a:endParaRPr lang="en-US" dirty="0"/>
          </a:p>
        </p:txBody>
      </p:sp>
    </p:spTree>
    <p:extLst>
      <p:ext uri="{BB962C8B-B14F-4D97-AF65-F5344CB8AC3E}">
        <p14:creationId xmlns:p14="http://schemas.microsoft.com/office/powerpoint/2010/main" val="316679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4933" y="626534"/>
            <a:ext cx="10965053" cy="3539430"/>
          </a:xfrm>
          <a:prstGeom prst="rect">
            <a:avLst/>
          </a:prstGeom>
          <a:noFill/>
        </p:spPr>
        <p:txBody>
          <a:bodyPr wrap="none" rtlCol="0">
            <a:spAutoFit/>
          </a:bodyPr>
          <a:lstStyle/>
          <a:p>
            <a:r>
              <a:rPr lang="en-US" sz="2800" dirty="0" smtClean="0"/>
              <a:t>Process so far:</a:t>
            </a:r>
          </a:p>
          <a:p>
            <a:endParaRPr lang="en-US" sz="2800" dirty="0"/>
          </a:p>
          <a:p>
            <a:r>
              <a:rPr lang="en-US" sz="2800" dirty="0" smtClean="0"/>
              <a:t>The taskforce meets twice a month with various sub-committee meetings </a:t>
            </a:r>
          </a:p>
          <a:p>
            <a:r>
              <a:rPr lang="en-US" sz="2800" dirty="0" smtClean="0"/>
              <a:t>at other times</a:t>
            </a:r>
          </a:p>
          <a:p>
            <a:endParaRPr lang="en-US" sz="2800" dirty="0"/>
          </a:p>
          <a:p>
            <a:r>
              <a:rPr lang="en-US" sz="2800" dirty="0" smtClean="0"/>
              <a:t>We have presented SLOs and 3 models to the faculty senate</a:t>
            </a:r>
          </a:p>
          <a:p>
            <a:endParaRPr lang="en-US" sz="2800" dirty="0"/>
          </a:p>
          <a:p>
            <a:r>
              <a:rPr lang="en-US" sz="2800" dirty="0" smtClean="0"/>
              <a:t>The senate has endorsed the SLOs and one of the models </a:t>
            </a:r>
            <a:endParaRPr lang="en-US" sz="2800" dirty="0"/>
          </a:p>
        </p:txBody>
      </p:sp>
    </p:spTree>
    <p:extLst>
      <p:ext uri="{BB962C8B-B14F-4D97-AF65-F5344CB8AC3E}">
        <p14:creationId xmlns:p14="http://schemas.microsoft.com/office/powerpoint/2010/main" val="115325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232121029"/>
              </p:ext>
            </p:extLst>
          </p:nvPr>
        </p:nvGraphicFramePr>
        <p:xfrm>
          <a:off x="2614083" y="516466"/>
          <a:ext cx="7004050" cy="5486400"/>
        </p:xfrm>
        <a:graphic>
          <a:graphicData uri="http://schemas.openxmlformats.org/drawingml/2006/table">
            <a:tbl>
              <a:tblPr firstRow="1" bandRow="1">
                <a:tableStyleId>{9D7B26C5-4107-4FEC-AEDC-1716B250A1EF}</a:tableStyleId>
              </a:tblPr>
              <a:tblGrid>
                <a:gridCol w="7004050"/>
              </a:tblGrid>
              <a:tr h="395181">
                <a:tc>
                  <a:txBody>
                    <a:bodyPr/>
                    <a:lstStyle/>
                    <a:p>
                      <a:pPr algn="ctr"/>
                      <a:r>
                        <a:rPr lang="en-US" sz="2400" dirty="0" smtClean="0"/>
                        <a:t>Cherry Model</a:t>
                      </a:r>
                      <a:endParaRPr lang="en-US" sz="2400" dirty="0"/>
                    </a:p>
                  </a:txBody>
                  <a:tcPr/>
                </a:tc>
              </a:tr>
              <a:tr h="395181">
                <a:tc>
                  <a:txBody>
                    <a:bodyPr/>
                    <a:lstStyle/>
                    <a:p>
                      <a:pPr algn="ctr"/>
                      <a:r>
                        <a:rPr lang="en-US" sz="2400" dirty="0" smtClean="0"/>
                        <a:t>Foundation (15 hours)</a:t>
                      </a:r>
                      <a:endParaRPr lang="en-US" sz="2400" dirty="0"/>
                    </a:p>
                  </a:txBody>
                  <a:tcPr>
                    <a:noFill/>
                  </a:tcPr>
                </a:tc>
              </a:tr>
              <a:tr h="370840">
                <a:tc>
                  <a:txBody>
                    <a:bodyPr/>
                    <a:lstStyle/>
                    <a:p>
                      <a:r>
                        <a:rPr lang="en-US" sz="2400" dirty="0" smtClean="0"/>
                        <a:t>Writing (6 hrs.)</a:t>
                      </a:r>
                      <a:endParaRPr lang="en-US" sz="2400" dirty="0"/>
                    </a:p>
                  </a:txBody>
                  <a:tcPr>
                    <a:solidFill>
                      <a:srgbClr val="00B050"/>
                    </a:solidFill>
                  </a:tcPr>
                </a:tc>
              </a:tr>
              <a:tr h="370840">
                <a:tc>
                  <a:txBody>
                    <a:bodyPr/>
                    <a:lstStyle/>
                    <a:p>
                      <a:r>
                        <a:rPr lang="en-US" sz="2400" dirty="0" smtClean="0"/>
                        <a:t>Oral Communication (3 hrs.)</a:t>
                      </a:r>
                      <a:endParaRPr lang="en-US" sz="2400" dirty="0"/>
                    </a:p>
                  </a:txBody>
                  <a:tcPr>
                    <a:solidFill>
                      <a:srgbClr val="00B050"/>
                    </a:solidFill>
                  </a:tcPr>
                </a:tc>
              </a:tr>
              <a:tr h="370840">
                <a:tc>
                  <a:txBody>
                    <a:bodyPr/>
                    <a:lstStyle/>
                    <a:p>
                      <a:r>
                        <a:rPr lang="en-US" sz="2400" dirty="0" smtClean="0"/>
                        <a:t>Math Pathway (3 hrs.)</a:t>
                      </a:r>
                      <a:endParaRPr lang="en-US" sz="2400" dirty="0"/>
                    </a:p>
                  </a:txBody>
                  <a:tcPr>
                    <a:solidFill>
                      <a:srgbClr val="00B050"/>
                    </a:solidFill>
                  </a:tcPr>
                </a:tc>
              </a:tr>
              <a:tr h="370840">
                <a:tc>
                  <a:txBody>
                    <a:bodyPr/>
                    <a:lstStyle/>
                    <a:p>
                      <a:r>
                        <a:rPr lang="en-US" sz="2400" dirty="0" smtClean="0"/>
                        <a:t>1</a:t>
                      </a:r>
                      <a:r>
                        <a:rPr lang="en-US" sz="2400" baseline="30000" dirty="0" smtClean="0"/>
                        <a:t>st</a:t>
                      </a:r>
                      <a:r>
                        <a:rPr lang="en-US" sz="2400" dirty="0" smtClean="0"/>
                        <a:t> Year</a:t>
                      </a:r>
                      <a:r>
                        <a:rPr lang="en-US" sz="2400" baseline="0" dirty="0" smtClean="0"/>
                        <a:t> Experience (3 hrs.)</a:t>
                      </a:r>
                    </a:p>
                  </a:txBody>
                  <a:tcPr>
                    <a:solidFill>
                      <a:srgbClr val="00B050"/>
                    </a:solidFill>
                  </a:tcPr>
                </a:tc>
              </a:tr>
              <a:tr h="370840">
                <a:tc>
                  <a:txBody>
                    <a:bodyPr/>
                    <a:lstStyle/>
                    <a:p>
                      <a:pPr algn="ctr"/>
                      <a:r>
                        <a:rPr lang="en-US" sz="2400" baseline="0" dirty="0" smtClean="0"/>
                        <a:t>Essential Questions (15 hours)</a:t>
                      </a:r>
                    </a:p>
                  </a:txBody>
                  <a:tcPr/>
                </a:tc>
              </a:tr>
              <a:tr h="370840">
                <a:tc>
                  <a:txBody>
                    <a:bodyPr/>
                    <a:lstStyle/>
                    <a:p>
                      <a:r>
                        <a:rPr lang="en-US" sz="2400" dirty="0" smtClean="0"/>
                        <a:t>Critical Thinking in Natural &amp; Physical Sciences (3 hrs.)</a:t>
                      </a:r>
                      <a:endParaRPr lang="en-US" sz="2400" dirty="0"/>
                    </a:p>
                  </a:txBody>
                  <a:tcPr>
                    <a:solidFill>
                      <a:srgbClr val="FFC000"/>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Critical Thinking in Arts &amp; Humanities (3 hrs.)</a:t>
                      </a:r>
                    </a:p>
                  </a:txBody>
                  <a:tcPr>
                    <a:solidFill>
                      <a:srgbClr val="FFC000"/>
                    </a:solidFill>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smtClean="0"/>
                        <a:t>Critical Thinking in Social &amp; Behavioral Sciences (3 hrs.)</a:t>
                      </a:r>
                    </a:p>
                  </a:txBody>
                  <a:tcPr>
                    <a:solidFill>
                      <a:srgbClr val="FFC000"/>
                    </a:solidFill>
                  </a:tcPr>
                </a:tc>
              </a:tr>
              <a:tr h="370840">
                <a:tc>
                  <a:txBody>
                    <a:bodyPr/>
                    <a:lstStyle/>
                    <a:p>
                      <a:r>
                        <a:rPr lang="en-US" sz="2400" dirty="0" smtClean="0"/>
                        <a:t>Culture &amp; Diversity Class (3 hrs.)</a:t>
                      </a:r>
                      <a:endParaRPr lang="en-US" sz="2400" dirty="0"/>
                    </a:p>
                  </a:txBody>
                  <a:tcPr>
                    <a:solidFill>
                      <a:srgbClr val="FFC000"/>
                    </a:solidFill>
                  </a:tcPr>
                </a:tc>
              </a:tr>
              <a:tr h="370840">
                <a:tc>
                  <a:txBody>
                    <a:bodyPr/>
                    <a:lstStyle/>
                    <a:p>
                      <a:r>
                        <a:rPr lang="en-US" sz="2400" dirty="0" smtClean="0"/>
                        <a:t>Civic Engagement Class (3 hrs.)</a:t>
                      </a:r>
                      <a:endParaRPr lang="en-US" sz="2400" dirty="0"/>
                    </a:p>
                  </a:txBody>
                  <a:tcPr>
                    <a:solidFill>
                      <a:srgbClr val="FFC000"/>
                    </a:solidFill>
                  </a:tcPr>
                </a:tc>
              </a:tr>
            </a:tbl>
          </a:graphicData>
        </a:graphic>
      </p:graphicFrame>
    </p:spTree>
    <p:extLst>
      <p:ext uri="{BB962C8B-B14F-4D97-AF65-F5344CB8AC3E}">
        <p14:creationId xmlns:p14="http://schemas.microsoft.com/office/powerpoint/2010/main" val="2197681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49892" y="856192"/>
            <a:ext cx="9726958" cy="3108543"/>
          </a:xfrm>
          <a:prstGeom prst="rect">
            <a:avLst/>
          </a:prstGeom>
          <a:noFill/>
        </p:spPr>
        <p:txBody>
          <a:bodyPr wrap="none" rtlCol="0">
            <a:spAutoFit/>
          </a:bodyPr>
          <a:lstStyle/>
          <a:p>
            <a:r>
              <a:rPr lang="en-US" sz="2800" dirty="0" smtClean="0"/>
              <a:t>Currently three subgroups working on various aspects of program</a:t>
            </a:r>
          </a:p>
          <a:p>
            <a:endParaRPr lang="en-US" sz="2800" dirty="0"/>
          </a:p>
          <a:p>
            <a:r>
              <a:rPr lang="en-US" sz="2800" dirty="0" smtClean="0"/>
              <a:t>1</a:t>
            </a:r>
            <a:r>
              <a:rPr lang="en-US" sz="2800" baseline="30000" dirty="0" smtClean="0"/>
              <a:t>st</a:t>
            </a:r>
            <a:r>
              <a:rPr lang="en-US" sz="2800" dirty="0" smtClean="0"/>
              <a:t> Year Experience</a:t>
            </a:r>
          </a:p>
          <a:p>
            <a:endParaRPr lang="en-US" sz="2800" dirty="0"/>
          </a:p>
          <a:p>
            <a:r>
              <a:rPr lang="en-US" sz="2800" dirty="0" smtClean="0"/>
              <a:t>Faculty development</a:t>
            </a:r>
          </a:p>
          <a:p>
            <a:endParaRPr lang="en-US" sz="2800" dirty="0"/>
          </a:p>
          <a:p>
            <a:r>
              <a:rPr lang="en-US" sz="2800" dirty="0" smtClean="0"/>
              <a:t>Governance  </a:t>
            </a:r>
          </a:p>
        </p:txBody>
      </p:sp>
    </p:spTree>
    <p:extLst>
      <p:ext uri="{BB962C8B-B14F-4D97-AF65-F5344CB8AC3E}">
        <p14:creationId xmlns:p14="http://schemas.microsoft.com/office/powerpoint/2010/main" val="1877789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3703" y="670560"/>
            <a:ext cx="8649099" cy="2246769"/>
          </a:xfrm>
          <a:prstGeom prst="rect">
            <a:avLst/>
          </a:prstGeom>
          <a:noFill/>
        </p:spPr>
        <p:txBody>
          <a:bodyPr wrap="none" rtlCol="0">
            <a:spAutoFit/>
          </a:bodyPr>
          <a:lstStyle/>
          <a:p>
            <a:r>
              <a:rPr lang="en-US" sz="2800" dirty="0" smtClean="0"/>
              <a:t>Next steps:</a:t>
            </a:r>
          </a:p>
          <a:p>
            <a:endParaRPr lang="en-US" sz="2800" dirty="0"/>
          </a:p>
          <a:p>
            <a:r>
              <a:rPr lang="en-US" sz="2800" dirty="0" smtClean="0"/>
              <a:t>Receive approval (or not) from Provost of endorsed model</a:t>
            </a:r>
          </a:p>
          <a:p>
            <a:endParaRPr lang="en-US" sz="2800" dirty="0"/>
          </a:p>
          <a:p>
            <a:r>
              <a:rPr lang="en-US" sz="2800" dirty="0" smtClean="0"/>
              <a:t>Convert the curriculum into a program</a:t>
            </a:r>
            <a:endParaRPr lang="en-US" sz="2800" dirty="0"/>
          </a:p>
        </p:txBody>
      </p:sp>
    </p:spTree>
    <p:extLst>
      <p:ext uri="{BB962C8B-B14F-4D97-AF65-F5344CB8AC3E}">
        <p14:creationId xmlns:p14="http://schemas.microsoft.com/office/powerpoint/2010/main" val="25931761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334</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UMKC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Reed, Aaron W.</dc:creator>
  <cp:lastModifiedBy>Reed, Aaron W.</cp:lastModifiedBy>
  <cp:revision>7</cp:revision>
  <dcterms:created xsi:type="dcterms:W3CDTF">2017-04-04T01:05:08Z</dcterms:created>
  <dcterms:modified xsi:type="dcterms:W3CDTF">2017-04-04T17:38:59Z</dcterms:modified>
</cp:coreProperties>
</file>